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72" r:id="rId1"/>
  </p:sldMasterIdLst>
  <p:notesMasterIdLst>
    <p:notesMasterId r:id="rId16"/>
  </p:notesMasterIdLst>
  <p:sldIdLst>
    <p:sldId id="256" r:id="rId2"/>
    <p:sldId id="982" r:id="rId3"/>
    <p:sldId id="996" r:id="rId4"/>
    <p:sldId id="997" r:id="rId5"/>
    <p:sldId id="921" r:id="rId6"/>
    <p:sldId id="989" r:id="rId7"/>
    <p:sldId id="990" r:id="rId8"/>
    <p:sldId id="991" r:id="rId9"/>
    <p:sldId id="992" r:id="rId10"/>
    <p:sldId id="993" r:id="rId11"/>
    <p:sldId id="980" r:id="rId12"/>
    <p:sldId id="994" r:id="rId13"/>
    <p:sldId id="995" r:id="rId14"/>
    <p:sldId id="9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8B1945"/>
    <a:srgbClr val="8C1944"/>
    <a:srgbClr val="F6B296"/>
    <a:srgbClr val="8B1944"/>
    <a:srgbClr val="98002E"/>
    <a:srgbClr val="3F3F3F"/>
    <a:srgbClr val="960001"/>
    <a:srgbClr val="960000"/>
    <a:srgbClr val="FFB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6" autoAdjust="0"/>
    <p:restoredTop sz="92774"/>
  </p:normalViewPr>
  <p:slideViewPr>
    <p:cSldViewPr snapToGrid="0" snapToObjects="1">
      <p:cViewPr>
        <p:scale>
          <a:sx n="149" d="100"/>
          <a:sy n="149" d="100"/>
        </p:scale>
        <p:origin x="864" y="9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e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A5FA2B-D19C-B244-AB1C-AAAD97B5D45C}" type="datetimeFigureOut">
              <a:rPr lang="en-US" smtClean="0"/>
              <a:t>11/4/25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52E7F-14FA-1A49-8B8A-ECE51249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01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Hi! This is the weekly update until 8th of August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49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37006-D4DD-A160-5457-F8DAA957F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7E1A13-6439-6FBD-AE08-51246B7C4A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0CD3D5-1BD9-CB7D-D467-1F215DE736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15347-4D28-967C-28D7-05CED44AE1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449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A2EA6-98FA-BBFA-A4EA-F3F2B0E3B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75CC8C-5B25-1973-4D44-F9F8BBAA32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1833C7-5FE4-C82C-226B-D14BD4BC24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So, when it comes to the upcoming DNP meeting I am planning to present the absolute cross-section measurements for both LH2 and LD2 targets with different </a:t>
            </a:r>
            <a:r>
              <a:rPr lang="en-US" dirty="0" err="1"/>
              <a:t>x_F</a:t>
            </a:r>
            <a:r>
              <a:rPr lang="en-US" dirty="0"/>
              <a:t> bins.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Speaking of the timeline, we have 88 days and based on the </a:t>
            </a:r>
            <a:r>
              <a:rPr lang="en-US" dirty="0" err="1"/>
              <a:t>disscussion</a:t>
            </a:r>
            <a:r>
              <a:rPr lang="en-US" dirty="0"/>
              <a:t> with Kenichi I was advised to prepare a technote that clearly </a:t>
            </a:r>
            <a:r>
              <a:rPr lang="en-US" dirty="0" err="1"/>
              <a:t>discribes</a:t>
            </a:r>
            <a:r>
              <a:rPr lang="en-US" dirty="0"/>
              <a:t> the analysis procedure used to calculate the cross-section and that requires to circulate prior to 28 days and I will release the presentation including all the plots prior to 14 days of the conference.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After that I will address the comments received from the collaboration.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4B63A-D31B-0B92-6C78-B11AC79924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21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9E5CB-E0A5-3A00-B92D-45B20172B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39E04-9DAC-2655-4A72-6A42B8FB88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001E38-3A89-8977-09DE-7553A559AB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So, when it comes to the upcoming DNP meeting I am planning to present the absolute cross-section measurements for both LH2 and LD2 targets with different </a:t>
            </a:r>
            <a:r>
              <a:rPr lang="en-US" dirty="0" err="1"/>
              <a:t>x_F</a:t>
            </a:r>
            <a:r>
              <a:rPr lang="en-US" dirty="0"/>
              <a:t> bins.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Speaking of the timeline, we have 88 days and based on the </a:t>
            </a:r>
            <a:r>
              <a:rPr lang="en-US" dirty="0" err="1"/>
              <a:t>disscussion</a:t>
            </a:r>
            <a:r>
              <a:rPr lang="en-US" dirty="0"/>
              <a:t> with Kenichi I was advised to prepare a technote that clearly </a:t>
            </a:r>
            <a:r>
              <a:rPr lang="en-US" dirty="0" err="1"/>
              <a:t>discribes</a:t>
            </a:r>
            <a:r>
              <a:rPr lang="en-US" dirty="0"/>
              <a:t> the analysis procedure used to calculate the cross-section and that requires to circulate prior to 28 days and I will release the presentation including all the plots prior to 14 days of the conference.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After that I will address the comments received from the collaboration.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1D12D-7F84-91FD-F5B3-87B000F282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280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165DB6-74FB-407E-7197-91850BD3B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CEBCA5-C6FD-EA32-701D-54BA335C47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EEC561-8AFD-5079-4616-5F9C2E219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So, when it comes to the upcoming DNP meeting I am planning to present the absolute cross-section measurements for both LH2 and LD2 targets with different </a:t>
            </a:r>
            <a:r>
              <a:rPr lang="en-US" dirty="0" err="1"/>
              <a:t>x_F</a:t>
            </a:r>
            <a:r>
              <a:rPr lang="en-US" dirty="0"/>
              <a:t> bins.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Speaking of the timeline, we have 88 days and based on the </a:t>
            </a:r>
            <a:r>
              <a:rPr lang="en-US" dirty="0" err="1"/>
              <a:t>disscussion</a:t>
            </a:r>
            <a:r>
              <a:rPr lang="en-US" dirty="0"/>
              <a:t> with Kenichi I was advised to prepare a technote that clearly </a:t>
            </a:r>
            <a:r>
              <a:rPr lang="en-US" dirty="0" err="1"/>
              <a:t>discribes</a:t>
            </a:r>
            <a:r>
              <a:rPr lang="en-US" dirty="0"/>
              <a:t> the analysis procedure used to calculate the cross-section and that requires to circulate prior to 28 days and I will release the presentation including all the plots prior to 14 days of the conference.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After that I will address the comments received from the collaboration.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CB1EF1-2599-73FD-C529-E16ADEB7AE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6537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392F46-6D02-AC82-AF0E-C33E5CFCB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ED7B4D-1DAD-99D3-0A20-39CBC8B198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F569DF-CD66-A5C1-F0F0-7B559967C4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So, when it comes to the upcoming DNP meeting I am planning to present the absolute cross-section measurements for both LH2 and LD2 targets with different </a:t>
            </a:r>
            <a:r>
              <a:rPr lang="en-US" dirty="0" err="1"/>
              <a:t>x_F</a:t>
            </a:r>
            <a:r>
              <a:rPr lang="en-US" dirty="0"/>
              <a:t> bins.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Speaking of the timeline, we have 88 days and based on the </a:t>
            </a:r>
            <a:r>
              <a:rPr lang="en-US" dirty="0" err="1"/>
              <a:t>disscussion</a:t>
            </a:r>
            <a:r>
              <a:rPr lang="en-US" dirty="0"/>
              <a:t> with Kenichi I was advised to prepare a technote that clearly </a:t>
            </a:r>
            <a:r>
              <a:rPr lang="en-US" dirty="0" err="1"/>
              <a:t>discribes</a:t>
            </a:r>
            <a:r>
              <a:rPr lang="en-US" dirty="0"/>
              <a:t> the analysis procedure used to calculate the cross-section and that requires to circulate prior to 28 days and I will release the presentation including all the plots prior to 14 days of the conference.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After that I will address the comments received from the collaboration.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5DB017-BFB6-47DD-AFAC-4378138552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27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8D656-5316-7D43-0E14-8D5B650CC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4C118E-DD1B-5FB3-F7F3-F5FAD49385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B78F4B-4BC5-32BF-B435-90ECAD049F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Today I am going to address mainly 2 comments received:</a:t>
            </a:r>
          </a:p>
          <a:p>
            <a:pPr marL="228600" indent="-228600">
              <a:buAutoNum type="arabicPeriod"/>
            </a:pPr>
            <a:r>
              <a:rPr lang="en-US" dirty="0"/>
              <a:t>During the Monday meeting I have presented the mass spectra I created by using my script.</a:t>
            </a:r>
          </a:p>
          <a:p>
            <a:pPr marL="228600" indent="-228600">
              <a:buAutoNum type="arabicPeriod"/>
            </a:pPr>
            <a:r>
              <a:rPr lang="en-US" dirty="0"/>
              <a:t>There were mainly 2 comments: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D3D96-AFBF-60E3-9996-68ABD67FF6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69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11507C-34F7-0BAC-E40A-2F5DAFAE9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BB9841-7034-8E2C-AC5B-39E1A84A5C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8BDA1F-3516-F813-AB11-D9E7E53A21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Today I am going to address mainly 2 comments received:</a:t>
            </a:r>
          </a:p>
          <a:p>
            <a:pPr marL="228600" indent="-228600">
              <a:buAutoNum type="arabicPeriod"/>
            </a:pPr>
            <a:r>
              <a:rPr lang="en-US" dirty="0"/>
              <a:t>During the Monday meeting I have presented the mass spectra I created by using my script.</a:t>
            </a:r>
          </a:p>
          <a:p>
            <a:pPr marL="228600" indent="-228600">
              <a:buAutoNum type="arabicPeriod"/>
            </a:pPr>
            <a:r>
              <a:rPr lang="en-US" dirty="0"/>
              <a:t>There were mainly 2 comments: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13DBC0-F91D-38CF-9DB6-C478617326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92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14C180-76F3-FE40-B5DF-4FE92BC3D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11616D-A13F-6588-EF94-2BF212618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B6A336-4371-B1C8-2E14-7E79A93174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Today I am going to address mainly 2 comments received:</a:t>
            </a:r>
          </a:p>
          <a:p>
            <a:pPr marL="228600" indent="-228600">
              <a:buAutoNum type="arabicPeriod"/>
            </a:pPr>
            <a:r>
              <a:rPr lang="en-US" dirty="0"/>
              <a:t>During the Monday meeting I have presented the mass spectra I created by using my script.</a:t>
            </a:r>
          </a:p>
          <a:p>
            <a:pPr marL="228600" indent="-228600">
              <a:buAutoNum type="arabicPeriod"/>
            </a:pPr>
            <a:r>
              <a:rPr lang="en-US" dirty="0"/>
              <a:t>There were mainly 2 comments: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7253C-0971-29B2-FD35-1D2F3936D1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79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D3393-402E-81AE-7964-7D25749A3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45916F-DE86-6C7F-FA63-BC954B5674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406D7A-47C8-ACE1-6F05-0A10BE7073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0C0BB-3AD5-C4C8-5C36-2A853628AB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02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C47399-AB9D-5489-4025-33C2433B8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0B93E4-D42E-30D2-9F52-172149F9F9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EA8166-9A98-8C08-3EFE-243585D4EB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443CB-97A2-E087-AE67-510AD9C7C3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42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6D8D0-5E08-D319-6796-01F8B30CB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AB56A6-7D0F-7C89-198B-4E25A71835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81D886-9307-C50B-117B-AFB4FF8FEE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16CFF-C857-ED74-2F01-C099D8FE33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5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47D72-51D1-1A87-0ED4-D5F810C0C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B10E2B-1928-CD14-075C-4256F9C45B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1AFAE5-B876-BF98-1058-4F3F9B5E86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E33CB-797C-67C3-BC3F-1EB8088118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73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D5EAF-F6E8-6571-B997-BE4DF3A29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426E84-559E-56DA-F984-3EF38A9DB1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51FE71-7175-1DA9-AB69-7F99CF6B7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It all began with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20760-5788-5FA9-613C-2D13A14A03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41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9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0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59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99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92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17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39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0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4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8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0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5474" y="1881948"/>
            <a:ext cx="10721052" cy="95474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8C1944"/>
                </a:solidFill>
                <a:latin typeface="Arial" charset="0"/>
                <a:ea typeface="Arial" charset="0"/>
                <a:cs typeface="Arial" charset="0"/>
              </a:rPr>
              <a:t>Determination of 𝜓′ contamination for DY Absolute Cross-Section Study</a:t>
            </a:r>
            <a:br>
              <a:rPr lang="en-US" sz="3200" b="1" dirty="0">
                <a:solidFill>
                  <a:srgbClr val="8C1944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3200" b="1" dirty="0">
                <a:solidFill>
                  <a:srgbClr val="8C1944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br>
              <a:rPr lang="en-US" sz="3200" b="1" dirty="0">
                <a:solidFill>
                  <a:srgbClr val="8C1944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2000" b="1" dirty="0">
                <a:solidFill>
                  <a:srgbClr val="8C1944"/>
                </a:solidFill>
                <a:latin typeface="Arial" charset="0"/>
                <a:ea typeface="Arial" charset="0"/>
                <a:cs typeface="Arial" charset="0"/>
              </a:rPr>
              <a:t>Chatura Kuruppu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5D5967-BA2C-B74E-8643-39E8FF59E9FB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4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15" name="Footer Placeholder 10">
            <a:extLst>
              <a:ext uri="{FF2B5EF4-FFF2-40B4-BE49-F238E27FC236}">
                <a16:creationId xmlns:a16="http://schemas.microsoft.com/office/drawing/2014/main" id="{0A11BFB4-EAF5-A44C-8DD8-5B00C99E5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		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C0D391-E978-394B-8E69-C068EC159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557" y="5687879"/>
            <a:ext cx="2966884" cy="498013"/>
          </a:xfrm>
          <a:prstGeom prst="rect">
            <a:avLst/>
          </a:prstGeom>
        </p:spPr>
      </p:pic>
      <p:pic>
        <p:nvPicPr>
          <p:cNvPr id="1027" name="Picture 3" descr="New Mexico State University — Regional Admissions Counselors of California">
            <a:extLst>
              <a:ext uri="{FF2B5EF4-FFF2-40B4-BE49-F238E27FC236}">
                <a16:creationId xmlns:a16="http://schemas.microsoft.com/office/drawing/2014/main" id="{0AC1FE75-B3B3-A016-0A7B-45C47D2D6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7" y="4233377"/>
            <a:ext cx="2221405" cy="2221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inQuest: Putting together the proton spin puzzle">
            <a:extLst>
              <a:ext uri="{FF2B5EF4-FFF2-40B4-BE49-F238E27FC236}">
                <a16:creationId xmlns:a16="http://schemas.microsoft.com/office/drawing/2014/main" id="{15662ECB-73D9-D6E7-DF49-19477ADEB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7103" y="-10243070"/>
            <a:ext cx="3254721" cy="216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ermilab - Illinois Science &amp; Technology Coalition">
            <a:extLst>
              <a:ext uri="{FF2B5EF4-FFF2-40B4-BE49-F238E27FC236}">
                <a16:creationId xmlns:a16="http://schemas.microsoft.com/office/drawing/2014/main" id="{AEF45C33-69E4-0F75-E110-57CE67515E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027" y="4413814"/>
            <a:ext cx="3046141" cy="3046141"/>
          </a:xfrm>
          <a:prstGeom prst="rect">
            <a:avLst/>
          </a:prstGeom>
          <a:noFill/>
        </p:spPr>
      </p:pic>
      <p:pic>
        <p:nvPicPr>
          <p:cNvPr id="4" name="Picture 3" descr="A logo with a dolphin and rabbit&#10;&#10;AI-generated content may be incorrect.">
            <a:extLst>
              <a:ext uri="{FF2B5EF4-FFF2-40B4-BE49-F238E27FC236}">
                <a16:creationId xmlns:a16="http://schemas.microsoft.com/office/drawing/2014/main" id="{AEA75130-E9B8-9C6A-B335-C66FA70E6FC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594" b="89668" l="7031" r="90313">
                        <a14:foregroundMark x1="23281" y1="45018" x2="23281" y2="45018"/>
                        <a14:foregroundMark x1="7187" y1="40221" x2="7187" y2="40221"/>
                        <a14:foregroundMark x1="41406" y1="26937" x2="41406" y2="26937"/>
                        <a14:foregroundMark x1="40469" y1="23247" x2="40469" y2="23247"/>
                        <a14:foregroundMark x1="49844" y1="46494" x2="49844" y2="46494"/>
                        <a14:foregroundMark x1="50938" y1="50554" x2="50938" y2="50554"/>
                        <a14:foregroundMark x1="51719" y1="47601" x2="51719" y2="47601"/>
                        <a14:foregroundMark x1="52812" y1="42435" x2="52812" y2="42435"/>
                        <a14:foregroundMark x1="49844" y1="58303" x2="49844" y2="58303"/>
                        <a14:foregroundMark x1="49844" y1="58303" x2="49844" y2="58303"/>
                        <a14:foregroundMark x1="49844" y1="56827" x2="49844" y2="56827"/>
                        <a14:foregroundMark x1="56250" y1="50554" x2="56250" y2="50554"/>
                        <a14:foregroundMark x1="67813" y1="50554" x2="67813" y2="50554"/>
                        <a14:foregroundMark x1="81094" y1="48339" x2="81094" y2="48339"/>
                        <a14:foregroundMark x1="90313" y1="46125" x2="90313" y2="46125"/>
                        <a14:foregroundMark x1="67344" y1="70480" x2="67344" y2="70480"/>
                        <a14:foregroundMark x1="71719" y1="71956" x2="71719" y2="71956"/>
                        <a14:foregroundMark x1="73125" y1="81550" x2="73125" y2="81550"/>
                        <a14:foregroundMark x1="79844" y1="76384" x2="79844" y2="76384"/>
                        <a14:foregroundMark x1="85156" y1="78229" x2="85156" y2="782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10799" y="5354238"/>
            <a:ext cx="2670740" cy="113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44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0F001-9139-E6E5-5B65-FDF5860A3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B5E9CAB1-94B2-A4CE-17C3-399E33D9856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B5E9CAB1-94B2-A4CE-17C3-399E33D985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9B008132-AC9D-44A9-EFB8-4CD2B9F5B4A7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6DAFDF-C00A-D4F2-0A5D-9920D193D786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BD834AF8-1EB2-6684-C1E8-A995D6A6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9             		 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59227B-F5C2-4486-E56F-D627926D5E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036" y="681596"/>
            <a:ext cx="6886647" cy="573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24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D5021-A91B-FEF7-7AFD-B267873DD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65AC2437-152F-C6DB-04E3-DEBA527F7FF0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Difficulties when studying low </a:t>
            </a:r>
            <a:r>
              <a:rPr lang="en-US" sz="4000" b="1" dirty="0" err="1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xF</a:t>
            </a:r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region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EFC402-63F2-C485-2D18-4A1BF5AD0FD1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C71175-234C-ABE3-658E-3603DF63A3AF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D9972098-A864-27D0-9254-FC2A3BCB4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10             		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98B3B9-036F-583F-B41B-E5015EE57E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87" t="7836" r="8145" b="5755"/>
          <a:stretch>
            <a:fillRect/>
          </a:stretch>
        </p:blipFill>
        <p:spPr>
          <a:xfrm>
            <a:off x="0" y="844908"/>
            <a:ext cx="5988288" cy="4963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03BF7E-D6DA-850E-3769-4B5C43E1AF6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3" t="8492" r="8020" b="5953"/>
          <a:stretch>
            <a:fillRect/>
          </a:stretch>
        </p:blipFill>
        <p:spPr>
          <a:xfrm>
            <a:off x="6203712" y="864320"/>
            <a:ext cx="5988288" cy="492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51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DCE5C-7FDD-C669-1A59-F70BF15E1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218D654-ABC0-4A88-4908-99DF41BEA575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Difficulties when studying low </a:t>
            </a:r>
            <a:r>
              <a:rPr lang="en-US" sz="4000" b="1" dirty="0" err="1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xF</a:t>
            </a:r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region (Continued…)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859570-990C-37B7-9FFD-612F685EFC1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F506C2-B30D-645C-47CD-2203E3244F51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01F4EAFC-2979-F5BD-FB94-7F047A73B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11             		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57A9D-B320-B0BF-7093-E2C2E77558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45" t="8386" r="8267" b="6059"/>
          <a:stretch>
            <a:fillRect/>
          </a:stretch>
        </p:blipFill>
        <p:spPr>
          <a:xfrm>
            <a:off x="0" y="922175"/>
            <a:ext cx="6096000" cy="5013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80DE89-6E67-E180-D8A5-92B150EC46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04" t="8507" r="8199" b="5937"/>
          <a:stretch>
            <a:fillRect/>
          </a:stretch>
        </p:blipFill>
        <p:spPr>
          <a:xfrm>
            <a:off x="6088251" y="922175"/>
            <a:ext cx="6096000" cy="501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933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98298-EFA9-AC6F-0770-45ACCDBDB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1766534-42D7-D43E-5C22-C2B3A799EB7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850E0C-F5FB-557D-C0BE-D7AEEA6D6128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F6F86181-A1ED-3EF8-224C-44FF9AFF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12             		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585A72-E4A0-8454-306E-41AD10676B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6956" y="829796"/>
            <a:ext cx="6776644" cy="564720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5615C4-57C7-07DD-6035-1A1E672775EB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Difficulties when studying low </a:t>
            </a:r>
            <a:r>
              <a:rPr lang="en-US" sz="4000" b="1" dirty="0" err="1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xF</a:t>
            </a:r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region (Continued…)</a:t>
            </a:r>
          </a:p>
        </p:txBody>
      </p:sp>
    </p:spTree>
    <p:extLst>
      <p:ext uri="{BB962C8B-B14F-4D97-AF65-F5344CB8AC3E}">
        <p14:creationId xmlns:p14="http://schemas.microsoft.com/office/powerpoint/2010/main" val="623315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EBF6DC-48C8-C335-75F0-27554C649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40C1B31F-4B0E-56D0-3D5D-8E88C4805456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 and Discussion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AB50BA-936D-69CD-B25C-C4E0BF2DDB31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C4C900-00F9-AF49-64EB-EBB9FC32EA0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DEE5B919-F6C1-DE99-FF64-5A8E4AFE0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13             		  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85ECE6-E240-EA0B-89C4-07FA5D7BA030}"/>
                  </a:ext>
                </a:extLst>
              </p:cNvPr>
              <p:cNvSpPr txBox="1"/>
              <p:nvPr/>
            </p:nvSpPr>
            <p:spPr>
              <a:xfrm>
                <a:off x="0" y="1040584"/>
                <a:ext cx="12093456" cy="17543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largest </a:t>
                </a:r>
                <a:r>
                  <a:rPr lang="en-US" dirty="0" err="1"/>
                  <a:t>PsiP</a:t>
                </a:r>
                <a:r>
                  <a:rPr lang="en-US" dirty="0"/>
                  <a:t> contamination observed: 0.0251 at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0.75≤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&lt;0.8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We can report absolute cross-section for the mass bin 4.2-4.5GeV with the systematic uncertainty &lt; 2.51% (need collaboration approval)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lvl="1"/>
                <a:endParaRPr lang="en-US" b="1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785ECE6-E240-EA0B-89C4-07FA5D7BA0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040584"/>
                <a:ext cx="12093456" cy="1754326"/>
              </a:xfrm>
              <a:prstGeom prst="rect">
                <a:avLst/>
              </a:prstGeom>
              <a:blipFill>
                <a:blip r:embed="rId3"/>
                <a:stretch>
                  <a:fillRect l="-315" t="-21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9762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988B2-5D7A-884E-2646-60FDFD562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D92CE171-6DE5-1D2E-8E1F-317FF36AAA7C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A9DBDF-F1EF-AEA7-84E3-6069DAB0EF4C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F4CE1A-24C4-27B7-CEC0-39431530D899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C4C443BB-8B87-292C-7230-E56CC0E97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1             		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B7ABF9-DB59-62F6-CA57-86C00193246F}"/>
              </a:ext>
            </a:extLst>
          </p:cNvPr>
          <p:cNvSpPr txBox="1"/>
          <p:nvPr/>
        </p:nvSpPr>
        <p:spPr>
          <a:xfrm>
            <a:off x="0" y="813703"/>
            <a:ext cx="1107592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Motivation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Event selection </a:t>
            </a:r>
            <a:r>
              <a:rPr lang="en-US" dirty="0"/>
              <a:t>c</a:t>
            </a:r>
            <a:r>
              <a:rPr lang="en-US" b="0" dirty="0"/>
              <a:t>riteria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dirty="0"/>
              <a:t>Step-By-Step procedure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Determination of 𝝍′ contamination for each </a:t>
            </a:r>
            <a:r>
              <a:rPr lang="en-US" dirty="0" err="1"/>
              <a:t>xF</a:t>
            </a:r>
            <a:r>
              <a:rPr lang="en-US" dirty="0"/>
              <a:t> bin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Difficulties encountered when studying low </a:t>
            </a:r>
            <a:r>
              <a:rPr lang="en-US" dirty="0" err="1"/>
              <a:t>xF</a:t>
            </a:r>
            <a:r>
              <a:rPr lang="en-US" dirty="0"/>
              <a:t> region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Conclusions and Discussion (Needs collaboration input)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552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A1EAEF-019F-62EB-40EB-AA149BFC2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C9799890-3577-B1BE-BC82-D5038953F86F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 Selection Criteria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CF6E41-4D44-2E85-5549-3D0AE059D317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5FD5D9-63D6-2ABB-A807-4CFB388773D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8B92D398-9230-9FE7-D919-EF1AB8F58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2             		 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5DE326-4CC7-AFE4-E2D5-6B3891ABD870}"/>
              </a:ext>
            </a:extLst>
          </p:cNvPr>
          <p:cNvSpPr txBox="1"/>
          <p:nvPr/>
        </p:nvSpPr>
        <p:spPr>
          <a:xfrm>
            <a:off x="0" y="813703"/>
            <a:ext cx="1107592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Files Used: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Data: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merged_RS67_3089LH2.root [TTree: result (data events) TTree: </a:t>
            </a:r>
            <a:r>
              <a:rPr lang="en-US" dirty="0" err="1"/>
              <a:t>result_mix</a:t>
            </a:r>
            <a:r>
              <a:rPr lang="en-US" dirty="0">
                <a:sym typeface="Wingdings" pitchFamily="2" charset="2"/>
              </a:rPr>
              <a:t> (NMSU mixed events)]</a:t>
            </a:r>
            <a:endParaRPr lang="en-US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merged_RS67_3089flask.root [TTree: result (flask events) TTree: </a:t>
            </a:r>
            <a:r>
              <a:rPr lang="en-US" dirty="0" err="1"/>
              <a:t>result_mix</a:t>
            </a:r>
            <a:r>
              <a:rPr lang="en-US" dirty="0">
                <a:sym typeface="Wingdings" pitchFamily="2" charset="2"/>
              </a:rPr>
              <a:t> (flask mixed events)]</a:t>
            </a:r>
            <a:endParaRPr lang="en-US" b="1" dirty="0"/>
          </a:p>
          <a:p>
            <a:pPr lvl="2"/>
            <a:endParaRPr lang="en-US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 dirty="0"/>
              <a:t>MC: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mc_drellyan_LH2_M027_S002_messy_occ_pTxFweight_v2.root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mc_jpsi_LH2_M027_S002_messy_occ_pTxFweight_v2.root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/>
              <a:t>mc_psiprime_LH2_M027_S002_messy_occ_pTxFweight_v2.root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Event Selection used: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TCut</a:t>
            </a:r>
            <a:r>
              <a:rPr lang="en-US" dirty="0"/>
              <a:t> </a:t>
            </a:r>
            <a:r>
              <a:rPr lang="en-US" dirty="0" err="1"/>
              <a:t>dataCutNoMass</a:t>
            </a:r>
            <a:r>
              <a:rPr lang="en-US" dirty="0"/>
              <a:t> = chuckCutsPositive_2111v42_tmp &amp;&amp; chuckCutsNegative_2111v42_tmp &amp;&amp; chuckCutsDimuon_2111v42 &amp;&amp; physicsCutsNoMass_2111v42 &amp;&amp; occCuts_2111v42 &amp;&amp; "mass&lt;8.8";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Reweight Scheme: “Reweight”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313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A878-FBA7-303E-01F2-42CC47072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DF903D2D-19B9-B179-2F21-DFCCB7483A24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C7AD65-8B0E-2B2B-67E3-4E63A10C3B4E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99DE64-73DB-997B-ED5C-0402F6592FF8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FCC7EE08-D710-53D0-C5D1-E95BFF41C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3             		  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8AC0DC3-BC63-4518-CFEC-0F9ACDEAFFAD}"/>
                  </a:ext>
                </a:extLst>
              </p:cNvPr>
              <p:cNvSpPr txBox="1"/>
              <p:nvPr/>
            </p:nvSpPr>
            <p:spPr>
              <a:xfrm>
                <a:off x="0" y="813703"/>
                <a:ext cx="11075928" cy="37723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Determining mass fit for each </a:t>
                </a:r>
                <a:r>
                  <a:rPr lang="en-US" dirty="0" err="1"/>
                  <a:t>xF</a:t>
                </a:r>
                <a:r>
                  <a:rPr lang="en-US" dirty="0"/>
                  <a:t> bin to fit 3 MC fits for DY candidates: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DY Candidate definition: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𝐷𝑌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𝐷𝑎𝑡𝑎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𝑀𝑖𝑥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𝑓𝑙𝑎𝑠𝑘𝑁𝑜𝑟𝑚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𝑓𝑙𝑎𝑠𝑘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𝑓𝑙𝑎𝑠𝑘𝑀𝑖𝑥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MC Templates used:</a:t>
                </a:r>
              </a:p>
              <a:p>
                <a:pPr marL="1657350" lvl="3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latin typeface="Cambria Math" panose="02040503050406030204" pitchFamily="18" charset="0"/>
                  </a:rPr>
                  <a:t>DY</a:t>
                </a:r>
              </a:p>
              <a:p>
                <a:pPr marL="1657350" lvl="3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𝜓</m:t>
                    </m:r>
                  </m:oMath>
                </a14:m>
                <a:endParaRPr lang="en-US" dirty="0"/>
              </a:p>
              <a:p>
                <a:pPr marL="1657350" lvl="3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endParaRPr lang="en-US" dirty="0"/>
              </a:p>
              <a:p>
                <a:pPr marL="1657350" lvl="3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Calculating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dirty="0"/>
                  <a:t> contamination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𝐷𝑌</m:t>
                        </m:r>
                      </m:sub>
                    </m:sSub>
                  </m:oMath>
                </a14:m>
                <a:r>
                  <a:rPr lang="en-US" dirty="0"/>
                  <a:t> ratio) for each mass bin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Repeating the same procedure for each </a:t>
                </a:r>
                <a:r>
                  <a:rPr lang="en-US" dirty="0" err="1"/>
                  <a:t>xF</a:t>
                </a:r>
                <a:r>
                  <a:rPr lang="en-US" dirty="0"/>
                  <a:t> bin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8AC0DC3-BC63-4518-CFEC-0F9ACDEAFF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813703"/>
                <a:ext cx="11075928" cy="3772315"/>
              </a:xfrm>
              <a:prstGeom prst="rect">
                <a:avLst/>
              </a:prstGeom>
              <a:blipFill>
                <a:blip r:embed="rId3"/>
                <a:stretch>
                  <a:fillRect t="-6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6615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C36EA-7684-A706-0A37-E1AE179CF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72E67BA3-F5F7-CEC9-A672-37D8C48035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72E67BA3-F5F7-CEC9-A672-37D8C48035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56D62275-83EC-4CD2-5E26-B18623C523EA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6D0503-4FF4-157E-9153-8EB25D00F87A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2125B80C-1A09-71E6-3307-13231C335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4             		 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42AD6F-629B-AA55-65C0-46405CA0E8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19" t="7429" r="8020" b="5528"/>
          <a:stretch>
            <a:fillRect/>
          </a:stretch>
        </p:blipFill>
        <p:spPr>
          <a:xfrm>
            <a:off x="0" y="974294"/>
            <a:ext cx="6029540" cy="49891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CDDEE4C-8A24-A33C-9C71-5A851DA2F2C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04" t="7536" r="8285" b="5422"/>
          <a:stretch>
            <a:fillRect/>
          </a:stretch>
        </p:blipFill>
        <p:spPr>
          <a:xfrm>
            <a:off x="6265277" y="994183"/>
            <a:ext cx="5926722" cy="49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8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A94D4-2147-6290-9DD4-DF1B0EAD7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9E71779F-D764-4876-334C-D3665A9834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9E71779F-D764-4876-334C-D3665A9834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1F1B056B-AB40-2788-EE8C-0E479189262A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F9BE5B-1611-96F2-3391-F78B4079C97D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37B4C13F-A0B7-78F2-3DDE-95AD3A862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5             		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01A7A5-C724-DC97-A274-D34A786578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28" t="8279" r="8815" b="6166"/>
          <a:stretch>
            <a:fillRect/>
          </a:stretch>
        </p:blipFill>
        <p:spPr>
          <a:xfrm>
            <a:off x="1" y="1299411"/>
            <a:ext cx="5921614" cy="4900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5A9E95-4F61-C7BC-6722-2CED54E4929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441" t="8917" r="8402" b="5529"/>
          <a:stretch>
            <a:fillRect/>
          </a:stretch>
        </p:blipFill>
        <p:spPr>
          <a:xfrm>
            <a:off x="6146534" y="1299410"/>
            <a:ext cx="5935730" cy="491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80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5DBC58-E609-F090-8129-D0E069919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42C59844-8D8C-3D1E-FE2D-47ED746B7F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42C59844-8D8C-3D1E-FE2D-47ED746B7F1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4CECEBD3-4135-A1BA-A541-7376AC4E243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0F8473-C55C-FCEC-4593-C15F7EC9320E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4C79460F-5D47-F232-C656-FC6C2F8A0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6             		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462A98-1153-4851-2675-40B7FC117D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87" t="8374" r="8753" b="5599"/>
          <a:stretch>
            <a:fillRect/>
          </a:stretch>
        </p:blipFill>
        <p:spPr>
          <a:xfrm>
            <a:off x="6074964" y="1326910"/>
            <a:ext cx="5771251" cy="48019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C3D5EF-32C4-5276-F060-D87A10CCFB7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000" t="8279" r="8374" b="5374"/>
          <a:stretch>
            <a:fillRect/>
          </a:stretch>
        </p:blipFill>
        <p:spPr>
          <a:xfrm>
            <a:off x="236215" y="1326909"/>
            <a:ext cx="5714319" cy="480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30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517229-E027-BE65-2E75-34DCAAA6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2544BD4D-B2DA-CC7E-192C-77BF89053A0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2544BD4D-B2DA-CC7E-192C-77BF89053A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1132E888-F3C9-2805-8713-C71E8038DED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6A813FC-4BAC-A1D5-5EBA-4710B1D0E681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569D9244-AC4F-E4A6-B1CB-8F324B7B6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7             		 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63A2D-14FB-6238-4DFC-EB5AF4F248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865" t="8704" r="8182" b="6166"/>
          <a:stretch>
            <a:fillRect/>
          </a:stretch>
        </p:blipFill>
        <p:spPr>
          <a:xfrm>
            <a:off x="1" y="1416289"/>
            <a:ext cx="5973676" cy="48737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1111BA-694E-1CBD-7DB6-535D406F61F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59" t="8769" r="8727" b="5953"/>
          <a:stretch>
            <a:fillRect/>
          </a:stretch>
        </p:blipFill>
        <p:spPr>
          <a:xfrm>
            <a:off x="6313579" y="1416289"/>
            <a:ext cx="5878420" cy="487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19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50875-38B0-6E32-DD19-B1ED85890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49B0ED44-71DC-4BF9-F7F9-58A8CC4790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Determination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𝝍</m:t>
                        </m:r>
                      </m:e>
                      <m:sup>
                        <m:r>
                          <a:rPr lang="en-US" sz="4000" b="1" i="1" smtClean="0">
                            <a:solidFill>
                              <a:srgbClr val="98002E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Contamination for each </a:t>
                </a:r>
                <a:r>
                  <a:rPr lang="en-US" sz="4000" b="1" dirty="0" err="1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xF</a:t>
                </a:r>
                <a:r>
                  <a:rPr lang="en-US" sz="4000" b="1" dirty="0">
                    <a:solidFill>
                      <a:srgbClr val="98002E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bin</a:t>
                </a:r>
              </a:p>
            </p:txBody>
          </p:sp>
        </mc:Choice>
        <mc:Fallback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49B0ED44-71DC-4BF9-F7F9-58A8CC4790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4637" y="-83717"/>
                <a:ext cx="11917627" cy="765313"/>
              </a:xfrm>
              <a:prstGeom prst="rect">
                <a:avLst/>
              </a:prstGeom>
              <a:blipFill>
                <a:blip r:embed="rId3"/>
                <a:stretch>
                  <a:fillRect l="-1489" b="-311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97FAC1FC-391B-2041-8D32-2CE4C966696A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001D59-BEE4-5173-BA18-852A45958A6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8B1945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15CAC412-F563-87FA-D6B6-2884E79E7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  <a:solidFill>
            <a:srgbClr val="8B1945"/>
          </a:solidFill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Nov 11 2025                             8             		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4ADA12-128C-04EB-5513-016E077447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77" t="8173" r="8551" b="6165"/>
          <a:stretch>
            <a:fillRect/>
          </a:stretch>
        </p:blipFill>
        <p:spPr>
          <a:xfrm>
            <a:off x="6233060" y="654861"/>
            <a:ext cx="5958940" cy="4988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221A4B-4AF0-136A-0870-FAB2C797283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558" t="8492" r="8374" b="5847"/>
          <a:stretch>
            <a:fillRect/>
          </a:stretch>
        </p:blipFill>
        <p:spPr>
          <a:xfrm>
            <a:off x="54901" y="681596"/>
            <a:ext cx="5958940" cy="494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43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486472</TotalTime>
  <Words>1206</Words>
  <Application>Microsoft Macintosh PowerPoint</Application>
  <PresentationFormat>Widescreen</PresentationFormat>
  <Paragraphs>118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Wingdings</vt:lpstr>
      <vt:lpstr>Office Theme</vt:lpstr>
      <vt:lpstr>Determination of 𝜓′ contamination for DY Absolute Cross-Section Study   Chatura Kuruppu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Measurements of Cable delays</dc:title>
  <dc:creator>KURUPPU, CHATURA D</dc:creator>
  <cp:lastModifiedBy>Kuruppu, Kuruppumullage Don Chatura</cp:lastModifiedBy>
  <cp:revision>1346</cp:revision>
  <cp:lastPrinted>2020-06-16T14:02:44Z</cp:lastPrinted>
  <dcterms:created xsi:type="dcterms:W3CDTF">2018-08-19T18:14:43Z</dcterms:created>
  <dcterms:modified xsi:type="dcterms:W3CDTF">2025-11-11T09:37:36Z</dcterms:modified>
</cp:coreProperties>
</file>